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2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Seven steps to remarkable customer service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3786750" x="1035300"/>
            <a:ext cy="1046400" cx="7073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An article by Joel Spolsky, presented by M. Ethan Reynolds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#1 Fix everything two ways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Superficial, immediate solutions fix a customers problems.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Deep solutions </a:t>
            </a:r>
            <a:br>
              <a:rPr lang="en"/>
            </a:br>
            <a:r>
              <a:rPr lang="en"/>
              <a:t>prevent prevent that </a:t>
            </a:r>
            <a:br>
              <a:rPr lang="en"/>
            </a:br>
            <a:r>
              <a:rPr lang="en"/>
              <a:t>particular problem </a:t>
            </a:r>
            <a:br>
              <a:rPr lang="en"/>
            </a:br>
            <a:r>
              <a:rPr lang="en"/>
              <a:t>from ever happening </a:t>
            </a:r>
            <a:br>
              <a:rPr lang="en"/>
            </a:br>
            <a:r>
              <a:rPr lang="en"/>
              <a:t>again.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Reduce time and </a:t>
            </a:r>
            <a:br>
              <a:rPr lang="en"/>
            </a:br>
            <a:r>
              <a:rPr lang="en"/>
              <a:t>money spent fixing run-of-the-mill issues, focus on rare, complex problems.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31" name="Shape 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353275" x="4678050"/>
            <a:ext cy="2949424" cx="3932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#2 Suggest blowing out the dust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Don’t ask the user </a:t>
            </a:r>
            <a:br>
              <a:rPr lang="en"/>
            </a:br>
            <a:r>
              <a:rPr lang="en"/>
              <a:t>questions that should </a:t>
            </a:r>
            <a:br>
              <a:rPr lang="en"/>
            </a:br>
            <a:r>
              <a:rPr lang="en"/>
              <a:t>be obvious.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Give the user a task </a:t>
            </a:r>
            <a:br>
              <a:rPr lang="en"/>
            </a:br>
            <a:r>
              <a:rPr lang="en"/>
              <a:t>that forces them to </a:t>
            </a:r>
            <a:br>
              <a:rPr lang="en"/>
            </a:br>
            <a:r>
              <a:rPr lang="en"/>
              <a:t>check things that </a:t>
            </a:r>
            <a:br>
              <a:rPr lang="en"/>
            </a:br>
            <a:r>
              <a:rPr lang="en"/>
              <a:t>otherwise might be </a:t>
            </a:r>
            <a:br>
              <a:rPr lang="en"/>
            </a:br>
            <a:r>
              <a:rPr lang="en"/>
              <a:t>embarrassing to have overlooked. </a:t>
            </a:r>
          </a:p>
        </p:txBody>
      </p:sp>
      <p:pic>
        <p:nvPicPr>
          <p:cNvPr id="38" name="Shape 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188249" x="4824824"/>
            <a:ext cy="2601600" cx="370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#3 Make Customers into fans</a:t>
            </a:r>
          </a:p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Go the extra mile to help the </a:t>
            </a:r>
            <a:br>
              <a:rPr lang="en"/>
            </a:br>
            <a:r>
              <a:rPr lang="en"/>
              <a:t>customer.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When you fix a customers </a:t>
            </a:r>
            <a:br>
              <a:rPr lang="en"/>
            </a:br>
            <a:r>
              <a:rPr lang="en"/>
              <a:t>problem, they will be </a:t>
            </a:r>
            <a:r>
              <a:rPr lang="en" i="1"/>
              <a:t>more </a:t>
            </a:r>
            <a:br>
              <a:rPr lang="en" i="1"/>
            </a:br>
            <a:r>
              <a:rPr lang="en" i="1"/>
              <a:t>satisfied</a:t>
            </a:r>
            <a:r>
              <a:rPr lang="en"/>
              <a:t> that if they never </a:t>
            </a:r>
            <a:br>
              <a:rPr lang="en"/>
            </a:br>
            <a:r>
              <a:rPr lang="en"/>
              <a:t>had a problem in the first </a:t>
            </a:r>
            <a:br>
              <a:rPr lang="en"/>
            </a:br>
            <a:r>
              <a:rPr lang="en"/>
              <a:t>place.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When customers are </a:t>
            </a:r>
            <a:br>
              <a:rPr lang="en"/>
            </a:br>
            <a:r>
              <a:rPr lang="en"/>
              <a:t>satisfied, they tell others why your organization is great.</a:t>
            </a:r>
          </a:p>
        </p:txBody>
      </p:sp>
      <p:pic>
        <p:nvPicPr>
          <p:cNvPr id="45" name="Shape 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822450" x="5935125"/>
            <a:ext cy="3587029" cx="2675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#4 Take the blame</a:t>
            </a:r>
          </a:p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Nothing diffuses an angry </a:t>
            </a:r>
            <a:br>
              <a:rPr lang="en"/>
            </a:br>
            <a:r>
              <a:rPr lang="en"/>
              <a:t>customer like admitting </a:t>
            </a:r>
            <a:br>
              <a:rPr lang="en"/>
            </a:br>
            <a:r>
              <a:rPr lang="en"/>
              <a:t>fault, and resolving to fix </a:t>
            </a:r>
            <a:br>
              <a:rPr lang="en"/>
            </a:br>
            <a:r>
              <a:rPr lang="en"/>
              <a:t>the problem.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A disgruntled customer can </a:t>
            </a:r>
            <a:br>
              <a:rPr lang="en"/>
            </a:br>
            <a:r>
              <a:rPr lang="en"/>
              <a:t>be just as negative as a </a:t>
            </a:r>
            <a:br>
              <a:rPr lang="en"/>
            </a:br>
            <a:r>
              <a:rPr lang="en"/>
              <a:t>customer turned fan can be </a:t>
            </a:r>
            <a:br>
              <a:rPr lang="en"/>
            </a:br>
            <a:r>
              <a:rPr lang="en"/>
              <a:t>positive. </a:t>
            </a:r>
          </a:p>
        </p:txBody>
      </p:sp>
      <p:pic>
        <p:nvPicPr>
          <p:cNvPr id="52" name="Shape 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656475" x="5255850"/>
            <a:ext cy="5545050" cx="3541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#5 Memorize awkward phrases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Practice saying the things</a:t>
            </a:r>
            <a:br>
              <a:rPr lang="en"/>
            </a:br>
            <a:r>
              <a:rPr lang="en"/>
              <a:t> you don’t want to say. 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“I’m sorry, it’s my fault.”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“I’m sorry, I can’t accept </a:t>
            </a:r>
            <a:br>
              <a:rPr lang="en"/>
            </a:br>
            <a:r>
              <a:rPr lang="en"/>
              <a:t>your money. The meal’s </a:t>
            </a:r>
            <a:br>
              <a:rPr lang="en"/>
            </a:br>
            <a:r>
              <a:rPr lang="en"/>
              <a:t>on me.”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Right or wrong, in many </a:t>
            </a:r>
            <a:br>
              <a:rPr lang="en"/>
            </a:br>
            <a:r>
              <a:rPr lang="en"/>
              <a:t>cases keeping a customer</a:t>
            </a:r>
            <a:br>
              <a:rPr lang="en"/>
            </a:br>
            <a:r>
              <a:rPr lang="en"/>
              <a:t> happy is more important than your personal victory.</a:t>
            </a:r>
          </a:p>
        </p:txBody>
      </p:sp>
      <p:pic>
        <p:nvPicPr>
          <p:cNvPr id="59" name="Shape 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508173" x="5322400"/>
            <a:ext cy="3751599" cx="321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#6 Practice puppetry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Customer service </a:t>
            </a:r>
            <a:br>
              <a:rPr lang="en"/>
            </a:br>
            <a:r>
              <a:rPr lang="en"/>
              <a:t>acts as a face of </a:t>
            </a:r>
            <a:br>
              <a:rPr lang="en"/>
            </a:br>
            <a:r>
              <a:rPr lang="en"/>
              <a:t>an organization.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When an irate </a:t>
            </a:r>
            <a:br>
              <a:rPr lang="en"/>
            </a:br>
            <a:r>
              <a:rPr lang="en"/>
              <a:t>customer is yelling </a:t>
            </a:r>
            <a:br>
              <a:rPr lang="en"/>
            </a:br>
            <a:r>
              <a:rPr lang="en"/>
              <a:t>at you, they are </a:t>
            </a:r>
            <a:br>
              <a:rPr lang="en"/>
            </a:br>
            <a:r>
              <a:rPr lang="en"/>
              <a:t>really yelling at </a:t>
            </a:r>
            <a:br>
              <a:rPr lang="en"/>
            </a:br>
            <a:r>
              <a:rPr lang="en"/>
              <a:t>your company.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Be a puppeteer. Say what the customer needs to hear to help them.</a:t>
            </a:r>
          </a:p>
        </p:txBody>
      </p:sp>
      <p:pic>
        <p:nvPicPr>
          <p:cNvPr id="66" name="Shape 66"/>
          <p:cNvPicPr preferRelativeResize="0"/>
          <p:nvPr/>
        </p:nvPicPr>
        <p:blipFill rotWithShape="1">
          <a:blip r:embed="rId3">
            <a:alphaModFix/>
          </a:blip>
          <a:srcRect t="0" b="0" r="13472" l="0"/>
          <a:stretch/>
        </p:blipFill>
        <p:spPr>
          <a:xfrm>
            <a:off y="1905000" x="4313250"/>
            <a:ext cy="3369724" cx="4373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#7 Greed will get you nowhere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Be generous with things like return policies and return shipping.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Customers are </a:t>
            </a:r>
            <a:br>
              <a:rPr lang="en"/>
            </a:br>
            <a:r>
              <a:rPr lang="en"/>
              <a:t>more likely to pull </a:t>
            </a:r>
            <a:br>
              <a:rPr lang="en"/>
            </a:br>
            <a:r>
              <a:rPr lang="en"/>
              <a:t>the trigger on a </a:t>
            </a:r>
            <a:br>
              <a:rPr lang="en"/>
            </a:br>
            <a:r>
              <a:rPr lang="en"/>
              <a:t>purchase if they know</a:t>
            </a:r>
            <a:br>
              <a:rPr lang="en"/>
            </a:br>
            <a:r>
              <a:rPr lang="en"/>
              <a:t> a return will be easy.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This makes for happier and more numerous customers.</a:t>
            </a:r>
          </a:p>
        </p:txBody>
      </p:sp>
      <p:pic>
        <p:nvPicPr>
          <p:cNvPr id="73" name="Shape 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140875" x="4199375"/>
            <a:ext cy="3038199" cx="486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y="274637" x="457200"/>
            <a:ext cy="11432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Questions?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dark-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